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</p:embeddedFont>
    <p:embeddedFont>
      <p:font typeface="Source Sans 3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8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9CA41-8E0B-5E65-0949-E9923F036E04}"/>
              </a:ext>
            </a:extLst>
          </p:cNvPr>
          <p:cNvSpPr txBox="1"/>
          <p:nvPr/>
        </p:nvSpPr>
        <p:spPr>
          <a:xfrm>
            <a:off x="3657599" y="3429117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Lora Light"/>
                <a:ea typeface="Calibri" panose="020F0502020204030204" pitchFamily="34" charset="0"/>
              </a:rPr>
              <a:t>Презентация </a:t>
            </a:r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effectLst/>
                <a:latin typeface="Lora Light"/>
                <a:ea typeface="Calibri" panose="020F0502020204030204" pitchFamily="34" charset="0"/>
              </a:rPr>
              <a:t>№2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Lor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Пользователями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Windows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762238"/>
            <a:ext cx="5759648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Профили Пользователей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07125" y="1744504"/>
            <a:ext cx="1301615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Профиль пользователя хранит все настройки рабочей среды: внешний вид рабочего стола, параметры проводника, сетевые подключения и т.д.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07125" y="2280166"/>
            <a:ext cx="2169319" cy="1450538"/>
          </a:xfrm>
          <a:prstGeom prst="roundRect">
            <a:avLst>
              <a:gd name="adj" fmla="val 2087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9862" y="2863572"/>
            <a:ext cx="283726" cy="2837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78135" y="2481858"/>
            <a:ext cx="237398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Локальный профиль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178135" y="2895124"/>
            <a:ext cx="1044344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Создается при первом входе пользователя на конкретном компьютере и хранится на этом компьютере. Изменения сохраняются только на данной машине.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3077289" y="3721179"/>
            <a:ext cx="10645140" cy="11430"/>
          </a:xfrm>
          <a:prstGeom prst="roundRect">
            <a:avLst>
              <a:gd name="adj" fmla="val 264826"/>
            </a:avLst>
          </a:prstGeom>
          <a:solidFill>
            <a:srgbClr val="D9CDBA"/>
          </a:solidFill>
          <a:ln/>
        </p:spPr>
      </p:sp>
      <p:sp>
        <p:nvSpPr>
          <p:cNvPr id="9" name="Shape 6"/>
          <p:cNvSpPr/>
          <p:nvPr/>
        </p:nvSpPr>
        <p:spPr>
          <a:xfrm>
            <a:off x="807125" y="3831550"/>
            <a:ext cx="4338638" cy="1767483"/>
          </a:xfrm>
          <a:prstGeom prst="roundRect">
            <a:avLst>
              <a:gd name="adj" fmla="val 1713"/>
            </a:avLst>
          </a:prstGeom>
          <a:solidFill>
            <a:srgbClr val="F3E7D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4521" y="4573429"/>
            <a:ext cx="283726" cy="28372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7454" y="4033242"/>
            <a:ext cx="291119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Перемещаемый профиль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347454" y="4446508"/>
            <a:ext cx="8274129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Хранится на сетевом ресурсе и загружается на любой компьютер в домене, на который входит пользователь. Обеспечивает единую рабочую среду независимо от используемого ПК.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5246608" y="5589508"/>
            <a:ext cx="8475821" cy="11430"/>
          </a:xfrm>
          <a:prstGeom prst="roundRect">
            <a:avLst>
              <a:gd name="adj" fmla="val 264826"/>
            </a:avLst>
          </a:prstGeom>
          <a:solidFill>
            <a:srgbClr val="D9CDBA"/>
          </a:solidFill>
          <a:ln/>
        </p:spPr>
      </p:sp>
      <p:sp>
        <p:nvSpPr>
          <p:cNvPr id="14" name="Shape 10"/>
          <p:cNvSpPr/>
          <p:nvPr/>
        </p:nvSpPr>
        <p:spPr>
          <a:xfrm>
            <a:off x="807125" y="5699879"/>
            <a:ext cx="6508075" cy="1767483"/>
          </a:xfrm>
          <a:prstGeom prst="roundRect">
            <a:avLst>
              <a:gd name="adj" fmla="val 1713"/>
            </a:avLst>
          </a:prstGeom>
          <a:solidFill>
            <a:srgbClr val="F3E7D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299" y="6441758"/>
            <a:ext cx="283726" cy="28372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16892" y="5901571"/>
            <a:ext cx="274058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Обязательный профиль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7516892" y="6314837"/>
            <a:ext cx="6104692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Сетевой профиль, изменения в котором не сохраняются. Применяется для создания стандартизированных рабочих мест, например, для общедоступных терминалов.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8F96D-3559-F0B5-35C2-311CEBA22B7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73310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Пользователями в Windows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3988832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Основы администрирования локальных учетных записей и групп</a:t>
            </a:r>
            <a:endParaRPr lang="en-US" sz="3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77058"/>
            <a:ext cx="1000744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Локальные vs. Доменные Учетные Записи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1830"/>
            <a:ext cx="1840468" cy="18404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40010" y="3211830"/>
            <a:ext cx="391775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Локальные учетные записи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2940010" y="3707130"/>
            <a:ext cx="4244221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Создаются и хранятся непосредственно на конкретном компьютере. Используются для доступа к ресурсам этого компьютера. Не требуют подключения к домену Active Directory. Идеальны для автономных машин или небольших рабочих групп без централизованного управления.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50" y="3211830"/>
            <a:ext cx="1840468" cy="18404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48336" y="3211830"/>
            <a:ext cx="384774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Доменные учетные записи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48336" y="3707130"/>
            <a:ext cx="4244340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Создаются и управляются централизованно в Active Directory. Предоставляют доступ к ресурсам во всей доменной сети. Позволяют применять групповые политики и централизованно администрировать тысячи пользователей. Основной выбор для корпоративных сред.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E56CCC-38D5-6AB9-1597-BF8DE481945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7014"/>
            <a:ext cx="918067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Встроенные Учетные Записи Windows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861786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Windows поставляется с несколькими предопределенными учетными записями, которые имеют особые функции и разрешения. Понимание их назначения критически важно для безопасности и эффективного управления системой.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767495"/>
            <a:ext cx="6372701" cy="2635091"/>
          </a:xfrm>
          <a:prstGeom prst="roundRect">
            <a:avLst>
              <a:gd name="adj" fmla="val 4164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4864" y="3767495"/>
            <a:ext cx="91440" cy="263509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1138595" y="3999786"/>
            <a:ext cx="471416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Учетная запись "Администратор"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38595" y="4495086"/>
            <a:ext cx="5839539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Обладает полными правами на управление локальным компьютером. Рекомендуется переименовывать эту учетную запись и использовать ее только для выполнения административных задач, а не для повседневной работы, чтобы минимизировать риски безопасности.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856" y="3767495"/>
            <a:ext cx="6372820" cy="2635091"/>
          </a:xfrm>
          <a:prstGeom prst="roundRect">
            <a:avLst>
              <a:gd name="adj" fmla="val 4164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6996" y="3767495"/>
            <a:ext cx="91440" cy="263509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7720727" y="3999786"/>
            <a:ext cx="3260288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Учетная запись "Гость"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720727" y="4495086"/>
            <a:ext cx="5839658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Предназначена для временного доступа пользователей, которым не требуется постоянная учетная запись. Имеет ограниченные права, запрещающие изменение системных настроек и установку программ. По умолчанию отключена в современных версиях Windows из соображений безопасности.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CFB056-74B1-88FA-839D-D2C872322E02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769977"/>
            <a:ext cx="11341775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и Удаление Локальных Пользователей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18078" y="1770817"/>
            <a:ext cx="1299424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Основной инструмент для управления локальными пользователями и группами — оснастка "Локальные пользователи и группы" (lusrmgr.msc).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8078" y="2518529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Через lusrmgr.msc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18078" y="3018949"/>
            <a:ext cx="6922294" cy="2488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Откройте "Выполнить" (Win+R) и введите </a:t>
            </a: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lusrmgr.msc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разделе "Пользователи" выберите "Действие" -&gt; "Новый пользователь...".</a:t>
            </a:r>
            <a:endParaRPr lang="en-US" sz="16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Заполните имя пользователя, полное имя, описание и задайте пароль. Определите опции пароля (например, "Сменить пароль при следующем входе").</a:t>
            </a:r>
            <a:endParaRPr lang="en-US" sz="16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удаления пользователя выберите его и нажмите "Удалить".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18078" y="5732145"/>
            <a:ext cx="6922294" cy="1502688"/>
          </a:xfrm>
          <a:prstGeom prst="roundRect">
            <a:avLst>
              <a:gd name="adj" fmla="val 2042"/>
            </a:avLst>
          </a:prstGeom>
          <a:solidFill>
            <a:srgbClr val="D4E3C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09" y="6029682"/>
            <a:ext cx="255627" cy="2044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82566" y="5982891"/>
            <a:ext cx="6053376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Использование оснастки является наиболее наглядным и удобным способом для ручного управления небольшим количеством учетных записей.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64" y="2543532"/>
            <a:ext cx="5572958" cy="2786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0DE58B-E252-83AA-B635-1BDA2BB1B11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3060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 Учетными Записями через Командную Строку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323743"/>
            <a:ext cx="1295495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автоматизации или управления пользователями без графического интерфейса можно использовать команду </a:t>
            </a: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 командной строке или PowerShell.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244691"/>
            <a:ext cx="3081576" cy="3390900"/>
          </a:xfrm>
          <a:prstGeom prst="roundRect">
            <a:avLst>
              <a:gd name="adj" fmla="val 1020"/>
            </a:avLst>
          </a:prstGeom>
          <a:solidFill>
            <a:srgbClr val="F3E7D4"/>
          </a:solidFill>
          <a:ln/>
        </p:spPr>
      </p:sp>
      <p:sp>
        <p:nvSpPr>
          <p:cNvPr id="5" name="Shape 3"/>
          <p:cNvSpPr/>
          <p:nvPr/>
        </p:nvSpPr>
        <p:spPr>
          <a:xfrm>
            <a:off x="1047155" y="3454122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914" y="3626882"/>
            <a:ext cx="282654" cy="2826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7155" y="4291846"/>
            <a:ext cx="266271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пользователя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47155" y="5033486"/>
            <a:ext cx="2662714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username password /add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7155" y="5859661"/>
            <a:ext cx="2662714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Например: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testuser P@ssw0rd! /add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4128730" y="3244691"/>
            <a:ext cx="3081695" cy="3390900"/>
          </a:xfrm>
          <a:prstGeom prst="roundRect">
            <a:avLst>
              <a:gd name="adj" fmla="val 1020"/>
            </a:avLst>
          </a:prstGeom>
          <a:solidFill>
            <a:srgbClr val="F3E7D4"/>
          </a:solidFill>
          <a:ln/>
        </p:spPr>
      </p:sp>
      <p:sp>
        <p:nvSpPr>
          <p:cNvPr id="11" name="Shape 8"/>
          <p:cNvSpPr/>
          <p:nvPr/>
        </p:nvSpPr>
        <p:spPr>
          <a:xfrm>
            <a:off x="4338161" y="3454122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38512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0921" y="3626882"/>
            <a:ext cx="282654" cy="28265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338161" y="4291846"/>
            <a:ext cx="26628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Удаление пользователя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338161" y="5033486"/>
            <a:ext cx="266283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username /delete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38161" y="5509379"/>
            <a:ext cx="266283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Например: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testuser /delete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7419856" y="3244691"/>
            <a:ext cx="3081695" cy="3390900"/>
          </a:xfrm>
          <a:prstGeom prst="roundRect">
            <a:avLst>
              <a:gd name="adj" fmla="val 1020"/>
            </a:avLst>
          </a:prstGeom>
          <a:solidFill>
            <a:srgbClr val="F3E7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629287" y="3454122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38512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2047" y="3626882"/>
            <a:ext cx="282654" cy="28265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629287" y="4291846"/>
            <a:ext cx="266283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Просмотр информации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7629287" y="5033486"/>
            <a:ext cx="266283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username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629287" y="5509379"/>
            <a:ext cx="266283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Например: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Administrator</a:t>
            </a:r>
            <a:endParaRPr lang="en-US" sz="1300" dirty="0"/>
          </a:p>
        </p:txBody>
      </p:sp>
      <p:sp>
        <p:nvSpPr>
          <p:cNvPr id="22" name="Shape 17"/>
          <p:cNvSpPr/>
          <p:nvPr/>
        </p:nvSpPr>
        <p:spPr>
          <a:xfrm>
            <a:off x="10710982" y="3244691"/>
            <a:ext cx="3081695" cy="3390900"/>
          </a:xfrm>
          <a:prstGeom prst="roundRect">
            <a:avLst>
              <a:gd name="adj" fmla="val 1020"/>
            </a:avLst>
          </a:prstGeom>
          <a:solidFill>
            <a:srgbClr val="F3E7D4"/>
          </a:solidFill>
          <a:ln/>
        </p:spPr>
      </p:sp>
      <p:sp>
        <p:nvSpPr>
          <p:cNvPr id="23" name="Shape 18"/>
          <p:cNvSpPr/>
          <p:nvPr/>
        </p:nvSpPr>
        <p:spPr>
          <a:xfrm>
            <a:off x="10920412" y="3454122"/>
            <a:ext cx="628293" cy="628293"/>
          </a:xfrm>
          <a:prstGeom prst="roundRect">
            <a:avLst>
              <a:gd name="adj" fmla="val 14552264"/>
            </a:avLst>
          </a:prstGeom>
          <a:solidFill>
            <a:srgbClr val="38512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3172" y="3626882"/>
            <a:ext cx="282654" cy="282654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920412" y="429184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Изменение пароля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10920412" y="4725472"/>
            <a:ext cx="2662833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username password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10920412" y="5551646"/>
            <a:ext cx="2662833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Например: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 testuser NewP@ssw0rd!</a:t>
            </a:r>
            <a:endParaRPr lang="en-US" sz="1300" dirty="0"/>
          </a:p>
        </p:txBody>
      </p:sp>
      <p:sp>
        <p:nvSpPr>
          <p:cNvPr id="28" name="Text 22"/>
          <p:cNvSpPr/>
          <p:nvPr/>
        </p:nvSpPr>
        <p:spPr>
          <a:xfrm>
            <a:off x="837724" y="6871216"/>
            <a:ext cx="1295495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Команды </a:t>
            </a: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 user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предоставляют гибкий способ управления пользователями, особенно полезный для написания скриптов автоматизации.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7A2BC6-985B-4C63-B8E5-2C5A42E0BF6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0344" y="590312"/>
            <a:ext cx="8229838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Группы Пользователей: Назначение и Встроенные Группы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750344" y="1096447"/>
            <a:ext cx="9129593" cy="312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Группы пользователей упрощают управление разрешениями. Вместо того чтобы назначать права каждому пользователю, достаточно добавить пользователя в соответствующую группу.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482" y="1489829"/>
            <a:ext cx="6157317" cy="46280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51182" y="3722702"/>
            <a:ext cx="1122922" cy="48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access model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430999" y="4944906"/>
            <a:ext cx="1670545" cy="241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430999" y="5259444"/>
            <a:ext cx="1670545" cy="325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Collective permission sets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514469" y="5026357"/>
            <a:ext cx="1670545" cy="241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Resources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514469" y="5340895"/>
            <a:ext cx="1670545" cy="1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Files and services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449910" y="1990818"/>
            <a:ext cx="1716192" cy="241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449910" y="2305356"/>
            <a:ext cx="1716192" cy="1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Individual accounts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2750344" y="6199108"/>
            <a:ext cx="9129593" cy="125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Пользователи являются членами групп, а группам назначаются разрешения на доступ к различным системным ресурсам. Это значительно упрощает процесс администрирования.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2750344" y="6432471"/>
            <a:ext cx="262080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Ключевые встроенные группы: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2750344" y="6757868"/>
            <a:ext cx="9129593" cy="88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Администраторы (Administrators)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Полный контроль над системой.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Пользователи (Users)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Ограниченные права для повседневной работы.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Гости (Guests)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Очень ограниченные права, по умолчанию отключена.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Пользователи удаленного рабочего стола (Remote Desktop Users)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Разрешен удаленный вход в систему.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Операторы настройки сети (Network Configuration Operators)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Могут управлять сетевыми настройками.</a:t>
            </a:r>
            <a:endParaRPr lang="en-US" sz="9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3C0F8F-0C0A-9025-00A8-73FE6255B90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679" y="1020008"/>
            <a:ext cx="7731443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Права и Разрешения: Разграничение Доступа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92679" y="2281952"/>
            <a:ext cx="7731443" cy="780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Разграничение доступа – фундаментальный аспект безопасности. Это процесс определения, кто и к каким ресурсам (файлам, папкам, принтерам, службам) имеет право доступа и какие действия он может выполнять.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92679" y="3230166"/>
            <a:ext cx="397312" cy="3973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6266676" y="3272969"/>
            <a:ext cx="24919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738818" y="3263265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NTFS-разрешения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738818" y="3664148"/>
            <a:ext cx="7185303" cy="520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Применяются к файлам и папкам на дисках с файловой системой NTFS. Позволяют точно контролировать доступ: чтение, запись, выполнение, изменение, полный доступ.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92679" y="4482346"/>
            <a:ext cx="397312" cy="3973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6266676" y="4525149"/>
            <a:ext cx="24919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738818" y="4515445"/>
            <a:ext cx="578119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Разрешения общего доступа (Share Permissions)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738818" y="4916329"/>
            <a:ext cx="7185303" cy="780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Применяются к сетевым папкам, доступ к которым осуществляется по сети. Обычно менее детализированы, чем NTFS-разрешения. Эффективные разрешения – это пересечение NTFS и Share Permissions.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92679" y="5994797"/>
            <a:ext cx="397312" cy="397312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266676" y="6037600"/>
            <a:ext cx="24919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738818" y="6027896"/>
            <a:ext cx="422695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Принцип наименьших привилегий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738818" y="6428780"/>
            <a:ext cx="7185303" cy="780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Пользователям и группам должны быть предоставлены только те права и разрешения, которые абсолютно необходимы для выполнения их задач. Это значительно снижает риски безопасности.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133C34-532A-CAB1-FDB0-B94C37B930C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926187"/>
            <a:ext cx="10759797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Политика Паролей и Блокировки Учетных Записей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35568" y="1789986"/>
            <a:ext cx="1315926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Надежная политика паролей и меры по блокировке учетных записей являются первой линией защиты от несанкционированного доступа.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730335" y="3443288"/>
            <a:ext cx="2262068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14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" y="2293858"/>
            <a:ext cx="2758678" cy="2758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74696" y="5259943"/>
            <a:ext cx="297346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Минимальная длина пароля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35568" y="5627132"/>
            <a:ext cx="425184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Рекомендованная длина для обеспечения устойчивости к брутфорсу.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83987" y="3443288"/>
            <a:ext cx="2262068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</a:t>
            </a:r>
            <a:endParaRPr lang="en-US" sz="3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42" y="2293858"/>
            <a:ext cx="2758678" cy="27586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90367" y="5259943"/>
            <a:ext cx="3049548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Срок действия пароля (дней)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189220" y="5627132"/>
            <a:ext cx="425184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Частота смены паролей для снижения риска компрометации.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0637639" y="3443288"/>
            <a:ext cx="2262068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3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394" y="2293858"/>
            <a:ext cx="2758678" cy="275867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168771" y="5259943"/>
            <a:ext cx="320004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Попытки входа до блокировки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9642872" y="5627132"/>
            <a:ext cx="425184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Количество неудачных попыток ввода пароля, после которых аккаунт блокируется.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35568" y="6361390"/>
            <a:ext cx="13159264" cy="941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Сложность пароля: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Пароли должны включать заглавные и строчные буквы, цифры и специальные символы.</a:t>
            </a:r>
            <a:endParaRPr lang="en-US" sz="14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История паролей: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Запрет использования ранее применявшихся паролей.</a:t>
            </a:r>
            <a:endParaRPr lang="en-US" sz="14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Продолжительность блокировки: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Время, на которое учетная запись блокируется после превышения лимита неудачных попыток входа.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9DA073-508C-5438-0719-EBDB6832A0F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933</Words>
  <Application>Microsoft Office PowerPoint</Application>
  <PresentationFormat>Custom</PresentationFormat>
  <Paragraphs>102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 Light</vt:lpstr>
      <vt:lpstr>Consolas</vt:lpstr>
      <vt:lpstr>Calibri</vt:lpstr>
      <vt:lpstr>110_Besmellah_1(MRT)</vt:lpstr>
      <vt:lpstr>Lora Light</vt:lpstr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2026-02-13T08:49:22Z</dcterms:created>
  <dcterms:modified xsi:type="dcterms:W3CDTF">2026-02-13T11:33:26Z</dcterms:modified>
</cp:coreProperties>
</file>